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58" y="4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grid-like representation of a global agricultural infrastructure system, integrating data, capital, and heavy machinery through advanced demand detection and integrated financing.&#10;&#10;KI-generierte Inhalte können fehlerhaft sein.">
            <a:extLst>
              <a:ext uri="{FF2B5EF4-FFF2-40B4-BE49-F238E27FC236}">
                <a16:creationId xmlns:a16="http://schemas.microsoft.com/office/drawing/2014/main" id="{BE882475-08EB-C8A5-6DFF-0C215B708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SaaS-to-Transaction Flywheel model, illustrating how operations, data, and telemetry feed into an intelligent system, which manages completed transactions, triggers marketplace executions, and supports ongoing services and procurement.&#10;&#10;KI-generierte Inhalte können fehlerhaft sein.">
            <a:extLst>
              <a:ext uri="{FF2B5EF4-FFF2-40B4-BE49-F238E27FC236}">
                <a16:creationId xmlns:a16="http://schemas.microsoft.com/office/drawing/2014/main" id="{264DB1C7-975C-1D9E-09F5-8747485C8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diagram illustrating a multi-layered revenue model for a SaaS platform, detailing various income streams such as subscription fees, lead fees, transaction fees, financing fees, and data intelligence sales.&#10;&#10;KI-generierte Inhalte können fehlerhaft sein.">
            <a:extLst>
              <a:ext uri="{FF2B5EF4-FFF2-40B4-BE49-F238E27FC236}">
                <a16:creationId xmlns:a16="http://schemas.microsoft.com/office/drawing/2014/main" id="{D7D4F7E2-A7BA-9799-0E10-A3F22DD1E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22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diagram illustrates various technological and financial strategies for enhancing agricultural infrastructure, including risk management, smart contracts, satellite monitoring, blockchain integration, and sustainable practices.&#10;&#10;KI-generierte Inhalte können fehlerhaft sein.">
            <a:extLst>
              <a:ext uri="{FF2B5EF4-FFF2-40B4-BE49-F238E27FC236}">
                <a16:creationId xmlns:a16="http://schemas.microsoft.com/office/drawing/2014/main" id="{D4E4A2BE-4AA1-D107-553E-7F210AA2C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illustrates a diagram of a market infrastructure layer that includes various components such as Vertical SaaS, Global Marketplace, Operational management, and multiple data layers for market intelligence, including the Agri, FinTech, and Data Engine layers, suggesting a comprehensive platform for connecting demand, capital, and operations.&#10;&#10;KI-generierte Inhalte können fehlerhaft sein.">
            <a:extLst>
              <a:ext uri="{FF2B5EF4-FFF2-40B4-BE49-F238E27FC236}">
                <a16:creationId xmlns:a16="http://schemas.microsoft.com/office/drawing/2014/main" id="{2DCF55D7-3C06-9B32-0D56-E82814581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4"/>
            <a:ext cx="16256000" cy="9131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diagram illustrates a complex network of issues in a $1 trillion ecosystem, highlighting the challenges faced by investors, crowdfunding platforms, machinery providers, governments, and farmers, including problems like verification, idle inventory, visibility, and flexible financing.&#10;&#10;KI-generierte Inhalte können fehlerhaft sein.">
            <a:extLst>
              <a:ext uri="{FF2B5EF4-FFF2-40B4-BE49-F238E27FC236}">
                <a16:creationId xmlns:a16="http://schemas.microsoft.com/office/drawing/2014/main" id="{0819A987-1594-8DF2-4C63-D59306E3F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6256000" cy="91470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Precision Command Center that differentiates itself from traditional CRM systems by actively managing and converting relationships into transactions, utilizing advanced analytics for demand prediction, and integrating various financing methods, including external fintech and crowdfunding.&#10;&#10;KI-generierte Inhalte können fehlerhaft sein.">
            <a:extLst>
              <a:ext uri="{FF2B5EF4-FFF2-40B4-BE49-F238E27FC236}">
                <a16:creationId xmlns:a16="http://schemas.microsoft.com/office/drawing/2014/main" id="{178F15CD-C09E-EECE-5355-A27BAD7C4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six-layered system architecture, starting with a centralized data layer and progressing through layers that handle marketplace operations, agricultural management, financial processing, lead generation, demand detection, and culminating in the action and execution engine.&#10;&#10;KI-generierte Inhalte können fehlerhaft sein.">
            <a:extLst>
              <a:ext uri="{FF2B5EF4-FFF2-40B4-BE49-F238E27FC236}">
                <a16:creationId xmlns:a16="http://schemas.microsoft.com/office/drawing/2014/main" id="{D31A54BF-2A36-EDE8-218E-AD7683F6D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illustrates a data infrastructure framework with layers for farmers, machinery providers, investors, leasing, and government, each detailing their specific roles in data management, tracking, and risk assessment.&#10;&#10;KI-generierte Inhalte können fehlerhaft sein.">
            <a:extLst>
              <a:ext uri="{FF2B5EF4-FFF2-40B4-BE49-F238E27FC236}">
                <a16:creationId xmlns:a16="http://schemas.microsoft.com/office/drawing/2014/main" id="{C6659F77-0AC1-DDED-AE8B-31247657E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68"/>
            <a:ext cx="16256000" cy="91123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diagram illustrates a multi-layered AI engine for demand detection, featuring real-time clustering, scoring, heatmaps, and predictive analysis for regional demand, provider inventory, and constraints.&#10;&#10;KI-generierte Inhalte können fehlerhaft sein.">
            <a:extLst>
              <a:ext uri="{FF2B5EF4-FFF2-40B4-BE49-F238E27FC236}">
                <a16:creationId xmlns:a16="http://schemas.microsoft.com/office/drawing/2014/main" id="{17996E2B-4502-DE95-916E-48B10BB7A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8"/>
            <a:ext cx="16256000" cy="91390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illustrates a process where idle assets are activated through a system that detects underutilization, matches with demand, and facilitates financing for farmers to secure equipment via a platform, ultimately generating revenue.&#10;&#10;KI-generierte Inhalte können fehlerhaft sein.">
            <a:extLst>
              <a:ext uri="{FF2B5EF4-FFF2-40B4-BE49-F238E27FC236}">
                <a16:creationId xmlns:a16="http://schemas.microsoft.com/office/drawing/2014/main" id="{1602B9DC-963D-3830-6B4F-52813B4AF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6"/>
            <a:ext cx="16256000" cy="91360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visualization of various strategic command centers for different roles, such as Opportunity Pipeline, Demand Heatmap, and TARM OVERVIEN, among others, showcasing different tools and data like loan statistics, project insights, and risk analysis.&#10;&#10;KI-generierte Inhalte können fehlerhaft sein.">
            <a:extLst>
              <a:ext uri="{FF2B5EF4-FFF2-40B4-BE49-F238E27FC236}">
                <a16:creationId xmlns:a16="http://schemas.microsoft.com/office/drawing/2014/main" id="{65E6AD19-3F4A-0598-5518-7CD834129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 y="-14844"/>
            <a:ext cx="16256000" cy="91588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 image depicts a visual representation of the Multi-Sided Value Equation, illustrating the exchange of inputs and outputs among various stakeholders such as farmers, providers, and investors in the context of agricultural projects.&#10;&#10;KI-generierte Inhalte können fehlerhaft sein.">
            <a:extLst>
              <a:ext uri="{FF2B5EF4-FFF2-40B4-BE49-F238E27FC236}">
                <a16:creationId xmlns:a16="http://schemas.microsoft.com/office/drawing/2014/main" id="{6CCA3E76-11BC-DB15-DEBC-DEBDE8FCC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0"/>
            <a:ext cx="16256000" cy="91222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0</Words>
  <Application>Microsoft Office PowerPoint</Application>
  <PresentationFormat>Benutzerdefiniert</PresentationFormat>
  <Paragraphs>0</Paragraphs>
  <Slides>13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Tayfun tunc</cp:lastModifiedBy>
  <cp:revision>2</cp:revision>
  <dcterms:created xsi:type="dcterms:W3CDTF">2006-08-16T00:00:00Z</dcterms:created>
  <dcterms:modified xsi:type="dcterms:W3CDTF">2026-04-23T18:13:17Z</dcterms:modified>
</cp:coreProperties>
</file>